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302" r:id="rId2"/>
    <p:sldId id="260" r:id="rId3"/>
    <p:sldId id="261" r:id="rId4"/>
    <p:sldId id="262" r:id="rId5"/>
    <p:sldId id="263" r:id="rId6"/>
    <p:sldId id="299" r:id="rId7"/>
    <p:sldId id="269" r:id="rId8"/>
    <p:sldId id="270" r:id="rId9"/>
    <p:sldId id="271" r:id="rId10"/>
    <p:sldId id="272" r:id="rId11"/>
    <p:sldId id="265" r:id="rId12"/>
    <p:sldId id="268" r:id="rId13"/>
    <p:sldId id="300" r:id="rId14"/>
    <p:sldId id="276" r:id="rId15"/>
    <p:sldId id="278" r:id="rId16"/>
    <p:sldId id="279" r:id="rId17"/>
    <p:sldId id="298" r:id="rId18"/>
    <p:sldId id="281" r:id="rId19"/>
    <p:sldId id="280" r:id="rId20"/>
    <p:sldId id="295" r:id="rId21"/>
    <p:sldId id="286" r:id="rId22"/>
    <p:sldId id="284" r:id="rId23"/>
    <p:sldId id="287" r:id="rId24"/>
    <p:sldId id="291" r:id="rId25"/>
    <p:sldId id="294" r:id="rId26"/>
    <p:sldId id="292" r:id="rId27"/>
    <p:sldId id="293" r:id="rId28"/>
    <p:sldId id="296" r:id="rId29"/>
    <p:sldId id="301" r:id="rId30"/>
    <p:sldId id="289" r:id="rId31"/>
    <p:sldId id="283" r:id="rId32"/>
    <p:sldId id="29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E17568-FCC9-4290-8866-D6224ACF7E93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3B1B1E-DFCE-4CA7-A926-5C7BA74158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7D6FF6-C6B2-410B-A991-7F30B377029A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50A4EB-623A-48E0-A405-FF5114E8CC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519ECC-BCA4-42ED-ADCD-91E8568C2B61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F7CEA5-76B4-4D06-A139-7632727883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74CFA-B01C-47A5-81D3-20639D5A0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CC8B46-6ABA-48DF-8CC8-C1EE926BC928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1D0091-26E5-4BD3-943F-3B3760CB03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0D97C-1E55-4BCF-B8B9-E22C02E62FC4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FE1926-1E21-4131-A5ED-6A3A871E0A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896C73-26CE-4774-BCD3-269DD459F79C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C0DB9-7C6E-4A7D-9A88-3800246634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E52D2-FE9F-4773-BA1E-AB402CD41031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5C71E-5AB2-4A4F-835A-5CBB43C754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C4180-39A0-4E89-85D5-DA817C96DA36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79CA6A-77EC-4E0A-ADDE-34EFE2856A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A1AE7F-412E-4DFD-8F7B-3480474B09FD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C1CEB-026E-4870-AF7B-0F8247E065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71C27B-FB45-483B-88F6-A103B5AA0CB8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2C2255-5B3C-4E84-86BF-88E82A1836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16FC96-D13A-4AC8-BBC4-5EF86BE06E9D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8BA56D-8D59-4A51-A3F4-651BD99A26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D467D0A2-0383-4BC0-BD6A-F4FF3A0B6426}" type="datetimeFigureOut">
              <a:rPr lang="ru-RU" smtClean="0"/>
              <a:pPr>
                <a:defRPr/>
              </a:pPr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195BC96-C009-45A3-B91D-48F2C286DC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tionary.org/w/index.php?title=%D0%91%D0%B5%D0%B7%D0%B4%D1%83%D1%88%D0%B5%D0%BD_%D0%BA%D0%BE%D0%BB%D0%BE%D0%BA%D0%BE%D0%BB,_%D0%B0_%D0%B1%D0%BB%D0%B0%D0%B3%D0%BE%D0%B2%D0%B5%D1%81%D1%82%D0%B8%D1%82_%D0%B2%D0%BE_%D1%81%D0%BB%D0%B0%D0%B2%D1%83_%D0%93%D0%BE%D1%81%D0%BF%D0%BE%D0%B4%D0%BD%D1%8E&amp;action=edit&amp;redlink=1" TargetMode="External"/><Relationship Id="rId2" Type="http://schemas.openxmlformats.org/officeDocument/2006/relationships/hyperlink" Target="http://ru.wiktionary.org/w/index.php?title=%D0%9A%D0%BE%D0%BB%D0%BE%D0%BA%D0%BE%D0%BB_%D0%B2_%D1%86%D0%B5%D1%80%D0%BA%D0%BE%D0%B2%D1%8C_%D0%BB%D1%8E%D0%B4%D0%B5%D0%B9_%D0%B7%D0%BE%D0%B2%D0%B5%D1%82,_%D0%B0_%D1%81%D0%B0%D0%BC_%D0%BD%D0%B8%D0%BA%D0%BE%D0%B3%D0%B4%D0%B0_%D0%BD%D0%B5_%D0%B1%D1%8B%D0%B2%D0%B0%D0%B5%D1%82&amp;action=edit&amp;redlink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tionary.org/w/index.php?title=%D0%9F%D0%BE%D0%BF_%D0%B7%D0%B0_%D0%BA%D0%BE%D0%BB%D0%BE%D0%BA%D0%BE%D0%BB,_%D0%B0_%D0%BC%D1%8B_%D0%B7%D0%B0_%D0%BA%D0%BE%D0%B2%D1%88&amp;action=edit&amp;redlink=1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.jpeg"/><Relationship Id="rId7" Type="http://schemas.openxmlformats.org/officeDocument/2006/relationships/hyperlink" Target="http://commons.wikimedia.org/wiki/File:Russia-Sergiev_Posad-Troitse-Sergiyeva_Lavra_Panorama.jpg?uselang=ru" TargetMode="External"/><Relationship Id="rId2" Type="http://schemas.openxmlformats.org/officeDocument/2006/relationships/hyperlink" Target="http://commons.wikimedia.org/wiki/File:AssedioMonasteroSanSergio.jpg?uselang=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hyperlink" Target="http://commons.wikimedia.org/wiki/File:Trinity_within.jpg?uselang=ru" TargetMode="External"/><Relationship Id="rId4" Type="http://schemas.openxmlformats.org/officeDocument/2006/relationships/hyperlink" Target="http://ru.wikipedia.org/wiki/%D0%92%D0%B5%D1%80%D0%B5%D1%89%D0%B0%D0%B3%D0%B8%D0%BD,_%D0%92%D0%B0%D1%81%D0%B8%D0%BB%D0%B8%D0%B9_%D0%9F%D0%B5%D1%82%D1%80%D0%BE%D0%B2%D0%B8%D1%8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Russia-Sergiev_Posad-Troitse-Sergiyeva_Lavra_Panorama.jpg?uselang=ru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05064"/>
            <a:ext cx="6955175" cy="1510104"/>
          </a:xfrm>
        </p:spPr>
        <p:txBody>
          <a:bodyPr/>
          <a:lstStyle/>
          <a:p>
            <a:r>
              <a:rPr lang="ru-RU" sz="1800" dirty="0" err="1">
                <a:effectLst/>
              </a:rPr>
              <a:t>Альфира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Абильевна</a:t>
            </a:r>
            <a:r>
              <a:rPr lang="ru-RU" sz="1800" dirty="0">
                <a:effectLst/>
              </a:rPr>
              <a:t> Михайлова, 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учитель русского языка и литературы, 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МАОУ </a:t>
            </a:r>
            <a:r>
              <a:rPr lang="ru-RU" sz="1800" dirty="0" err="1">
                <a:effectLst/>
              </a:rPr>
              <a:t>Каскаринская</a:t>
            </a:r>
            <a:r>
              <a:rPr lang="ru-RU" sz="1800" dirty="0">
                <a:effectLst/>
              </a:rPr>
              <a:t> средняя </a:t>
            </a:r>
            <a:r>
              <a:rPr lang="ru-RU" sz="1800" dirty="0" smtClean="0">
                <a:effectLst/>
              </a:rPr>
              <a:t>общеобразовательная школа</a:t>
            </a:r>
            <a:r>
              <a:rPr lang="ru-RU" sz="1800" dirty="0">
                <a:effectLst/>
              </a:rPr>
              <a:t>,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 село Каскара</a:t>
            </a:r>
            <a:br>
              <a:rPr lang="ru-RU" sz="1800" dirty="0">
                <a:effectLst/>
              </a:rPr>
            </a:br>
            <a:r>
              <a:rPr lang="ru-RU" sz="1800" dirty="0">
                <a:effectLst/>
              </a:rPr>
              <a:t>Тюменского района Тюменской области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УРОК </a:t>
            </a:r>
            <a:r>
              <a:rPr lang="ru-RU" b="1" dirty="0"/>
              <a:t>РУССКОГО ЯЗЫКА В 9 </a:t>
            </a:r>
            <a:r>
              <a:rPr lang="ru-RU" b="1" dirty="0" smtClean="0"/>
              <a:t>КЛАССЕ </a:t>
            </a:r>
          </a:p>
          <a:p>
            <a:pPr marL="45720" indent="0" algn="ctr">
              <a:buNone/>
            </a:pPr>
            <a:r>
              <a:rPr lang="ru-RU" b="1" dirty="0" smtClean="0"/>
              <a:t>НА ТЕМУ</a:t>
            </a:r>
            <a:endParaRPr lang="ru-RU" dirty="0"/>
          </a:p>
          <a:p>
            <a:pPr marL="45720" indent="0" algn="ctr">
              <a:buNone/>
            </a:pPr>
            <a:r>
              <a:rPr lang="ru-RU" b="1" dirty="0"/>
              <a:t>«СЛОЖНОСОЧИНЕННОЕ ПРЕДЛОЖЕНИЕ. РАБОТА С ТЕКСТОМ»</a:t>
            </a:r>
            <a:endParaRPr lang="ru-RU" dirty="0"/>
          </a:p>
          <a:p>
            <a:pPr marL="45720" indent="0" algn="ctr">
              <a:buNone/>
            </a:pPr>
            <a:r>
              <a:rPr lang="ru-RU" i="1" dirty="0"/>
              <a:t>(700-летию Сергия Радонежского посвящается…)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0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00CC"/>
                </a:solidFill>
              </a:rPr>
              <a:t>Проверь себя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81075"/>
            <a:ext cx="8229600" cy="51450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1)    </a:t>
            </a:r>
            <a:r>
              <a:rPr lang="ru-RU" dirty="0"/>
              <a:t>делали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2)    4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3)    2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4)    положил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5)    согласование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Пословицы </a:t>
            </a:r>
            <a:r>
              <a:rPr lang="ru-RU" b="1" dirty="0">
                <a:solidFill>
                  <a:srgbClr val="FF0000"/>
                </a:solidFill>
              </a:rPr>
              <a:t>о колоколе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>
                <a:hlinkClick r:id="rId2" tooltip="Колокол в церковь людей зовет, а сам никогда не бывает (такой страницы не существует)"/>
              </a:rPr>
              <a:t>Колокол </a:t>
            </a:r>
            <a:r>
              <a:rPr lang="ru-RU" u="sng" dirty="0">
                <a:hlinkClick r:id="rId2" tooltip="Колокол в церковь людей зовет, а сам никогда не бывает (такой страницы не существует)"/>
              </a:rPr>
              <a:t>в церковь людей зовет, а сам никогда не бывает</a:t>
            </a:r>
            <a:r>
              <a:rPr lang="ru-RU" u="sng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u="sng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>
                <a:hlinkClick r:id="rId3" tooltip="Бездушен колокол, а благовестит во славу Господню (такой страницы не существует)"/>
              </a:rPr>
              <a:t>Бездушен колокол, а благовестит во славу Господню</a:t>
            </a:r>
            <a:r>
              <a:rPr lang="ru-RU" u="sng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u="sng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>
                <a:hlinkClick r:id="rId4" tooltip="Поп за колокол, а мы за ковш (такой страницы не существует)"/>
              </a:rPr>
              <a:t>Поп - за колокол, а мы - за ковш</a:t>
            </a:r>
            <a:r>
              <a:rPr lang="ru-RU" u="sng" dirty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00CC"/>
                </a:solidFill>
              </a:rPr>
              <a:t>Фразеологизмы</a:t>
            </a:r>
            <a:br>
              <a:rPr lang="ru-RU" sz="3200" b="1" smtClean="0">
                <a:solidFill>
                  <a:srgbClr val="0000CC"/>
                </a:solidFill>
              </a:rPr>
            </a:br>
            <a:endParaRPr lang="ru-RU" sz="3200" b="1" smtClean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13" y="981075"/>
            <a:ext cx="8229600" cy="518477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dirty="0"/>
              <a:t>. «Смотреть со своей колокольни» - судить о ком-либо или о чем-либо только со своих позиций, односторонне (“односторонность” - узость взглядов).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2</a:t>
            </a:r>
            <a:r>
              <a:rPr lang="ru-RU" b="1" dirty="0"/>
              <a:t>. «</a:t>
            </a:r>
            <a:r>
              <a:rPr lang="ru-RU" dirty="0"/>
              <a:t>Звонить (трезвонить) во все колокола» (просторечный фразеологизм) - во всеуслышание, повсюду, всем говорить, рассказывать о чем-либо.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7) Радостным мелодичным звоном встретила Москва воинов, возвратившихся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Куликова поля.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4" name="Объект 2"/>
          <p:cNvSpPr>
            <a:spLocks noGrp="1"/>
          </p:cNvSpPr>
          <p:nvPr>
            <p:ph sz="quarter" idx="13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60350"/>
            <a:ext cx="8891588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228600"/>
            <a:ext cx="8432552" cy="89614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3333CC"/>
                </a:solidFill>
              </a:rPr>
              <a:t>Троице – Сергиева Лавра</a:t>
            </a:r>
          </a:p>
        </p:txBody>
      </p:sp>
      <p:pic>
        <p:nvPicPr>
          <p:cNvPr id="34818" name="Picture 5" descr="350px-AssedioMonasteroSanSergi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196975"/>
            <a:ext cx="33337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1692275" y="3284538"/>
            <a:ext cx="3092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400">
                <a:latin typeface="Calibri" pitchFamily="34" charset="0"/>
                <a:hlinkClick r:id="rId4" tooltip="Верещагин, Василий Петрович"/>
              </a:rPr>
              <a:t>Василий Верещагин</a:t>
            </a:r>
            <a:endParaRPr lang="ru-RU" sz="1400">
              <a:latin typeface="Calibri" pitchFamily="34" charset="0"/>
            </a:endParaRPr>
          </a:p>
          <a:p>
            <a:pPr algn="ctr"/>
            <a:r>
              <a:rPr lang="ru-RU" sz="1400">
                <a:latin typeface="Calibri" pitchFamily="34" charset="0"/>
              </a:rPr>
              <a:t> «Осада Троице-Сергиевой лавры»</a:t>
            </a:r>
          </a:p>
        </p:txBody>
      </p:sp>
      <p:pic>
        <p:nvPicPr>
          <p:cNvPr id="34820" name="Picture 7" descr="250px-Trinity_within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5963" y="1196975"/>
            <a:ext cx="28797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8"/>
          <p:cNvSpPr>
            <a:spLocks noChangeArrowheads="1"/>
          </p:cNvSpPr>
          <p:nvPr/>
        </p:nvSpPr>
        <p:spPr bwMode="auto">
          <a:xfrm>
            <a:off x="5148263" y="3284538"/>
            <a:ext cx="37607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Троицкий собор Троице-Сергиевой Лавры. </a:t>
            </a:r>
          </a:p>
          <a:p>
            <a:pPr algn="ctr"/>
            <a:r>
              <a:rPr lang="ru-RU" sz="1400">
                <a:latin typeface="Calibri" pitchFamily="34" charset="0"/>
              </a:rPr>
              <a:t>1890-е гг. Фото</a:t>
            </a:r>
          </a:p>
        </p:txBody>
      </p:sp>
      <p:pic>
        <p:nvPicPr>
          <p:cNvPr id="34822" name="Picture 9" descr="480px-Russia-Sergiev_Posad-Troitse-Sergiyeva_Lavra_Panorama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51050" y="4581128"/>
            <a:ext cx="6121400" cy="136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Rectangle 10"/>
          <p:cNvSpPr>
            <a:spLocks noChangeArrowheads="1"/>
          </p:cNvSpPr>
          <p:nvPr/>
        </p:nvSpPr>
        <p:spPr bwMode="auto">
          <a:xfrm>
            <a:off x="3203575" y="5949950"/>
            <a:ext cx="3824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alibri" pitchFamily="34" charset="0"/>
              </a:rPr>
              <a:t>Троице-Сергиева Лавра. Современный вид.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28600"/>
            <a:ext cx="8596064" cy="1039813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rgbClr val="000099"/>
                </a:solidFill>
              </a:rPr>
              <a:t>Храмы Сергия Радонежского в Белгородской области</a:t>
            </a:r>
          </a:p>
        </p:txBody>
      </p:sp>
      <p:pic>
        <p:nvPicPr>
          <p:cNvPr id="35842" name="Picture 10" descr="васильев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08625" y="3860800"/>
            <a:ext cx="2997200" cy="2243138"/>
          </a:xfrm>
        </p:spPr>
      </p:pic>
      <p:pic>
        <p:nvPicPr>
          <p:cNvPr id="35843" name="Picture 12" descr="мазики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1196975"/>
            <a:ext cx="287972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3" descr="старый оско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1196975"/>
            <a:ext cx="287972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4" descr="теребрен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3860800"/>
            <a:ext cx="2952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15"/>
          <p:cNvSpPr txBox="1">
            <a:spLocks noChangeArrowheads="1"/>
          </p:cNvSpPr>
          <p:nvPr/>
        </p:nvSpPr>
        <p:spPr bwMode="auto">
          <a:xfrm>
            <a:off x="6084888" y="3429000"/>
            <a:ext cx="19431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Мазикино</a:t>
            </a:r>
          </a:p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Корочанский район</a:t>
            </a:r>
          </a:p>
        </p:txBody>
      </p:sp>
      <p:sp>
        <p:nvSpPr>
          <p:cNvPr id="35847" name="Text Box 16"/>
          <p:cNvSpPr txBox="1">
            <a:spLocks noChangeArrowheads="1"/>
          </p:cNvSpPr>
          <p:nvPr/>
        </p:nvSpPr>
        <p:spPr bwMode="auto">
          <a:xfrm>
            <a:off x="1692275" y="3357563"/>
            <a:ext cx="2592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Город Старый Оскол</a:t>
            </a:r>
          </a:p>
        </p:txBody>
      </p:sp>
      <p:sp>
        <p:nvSpPr>
          <p:cNvPr id="35848" name="Text Box 17"/>
          <p:cNvSpPr txBox="1">
            <a:spLocks noChangeArrowheads="1"/>
          </p:cNvSpPr>
          <p:nvPr/>
        </p:nvSpPr>
        <p:spPr bwMode="auto">
          <a:xfrm>
            <a:off x="5867400" y="6092825"/>
            <a:ext cx="22320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Васильевка</a:t>
            </a:r>
          </a:p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Ракитянский район</a:t>
            </a:r>
          </a:p>
        </p:txBody>
      </p:sp>
      <p:sp>
        <p:nvSpPr>
          <p:cNvPr id="35849" name="Text Box 19"/>
          <p:cNvSpPr txBox="1">
            <a:spLocks noChangeArrowheads="1"/>
          </p:cNvSpPr>
          <p:nvPr/>
        </p:nvSpPr>
        <p:spPr bwMode="auto">
          <a:xfrm>
            <a:off x="1763713" y="6092825"/>
            <a:ext cx="252095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Теребрено</a:t>
            </a:r>
          </a:p>
          <a:p>
            <a:pPr algn="ctr">
              <a:spcBef>
                <a:spcPct val="50000"/>
              </a:spcBef>
            </a:pPr>
            <a:r>
              <a:rPr lang="ru-RU" sz="1400">
                <a:latin typeface="Calibri" pitchFamily="34" charset="0"/>
              </a:rPr>
              <a:t>Краснояружский район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-252413" y="260350"/>
            <a:ext cx="9396413" cy="6597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Сергий Радонежский</a:t>
            </a:r>
          </a:p>
        </p:txBody>
      </p:sp>
      <p:sp>
        <p:nvSpPr>
          <p:cNvPr id="37890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Житие - жанр церковной литературы, в котором рассказывалось о жизни духовных или светских деятелей, причисленных Церковью к лику святых.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Сергий Радонежский</a:t>
            </a:r>
          </a:p>
        </p:txBody>
      </p:sp>
      <p:sp>
        <p:nvSpPr>
          <p:cNvPr id="38914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291512" cy="2074862"/>
          </a:xfrm>
        </p:spPr>
        <p:txBody>
          <a:bodyPr/>
          <a:lstStyle/>
          <a:p>
            <a:pPr algn="just" eaLnBrk="1" hangingPunct="1"/>
            <a:r>
              <a:rPr lang="ru-RU" sz="3600" b="1" smtClean="0"/>
              <a:t>Цель:</a:t>
            </a:r>
            <a:r>
              <a:rPr lang="ru-RU" sz="3600" smtClean="0"/>
              <a:t> обобщить и систематизировать материал о сложносочинённых предложениях.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492375"/>
            <a:ext cx="8229600" cy="3633788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Задачи: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повторить</a:t>
            </a:r>
            <a:r>
              <a:rPr lang="ru-RU" dirty="0" smtClean="0"/>
              <a:t> </a:t>
            </a:r>
            <a:r>
              <a:rPr lang="ru-RU" dirty="0"/>
              <a:t>сведения о сложносочинённом предложении; сочинительные союзы;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усваивать</a:t>
            </a:r>
            <a:r>
              <a:rPr lang="ru-RU" dirty="0" smtClean="0"/>
              <a:t> </a:t>
            </a:r>
            <a:r>
              <a:rPr lang="ru-RU" dirty="0"/>
              <a:t>отличие от простого предложения с однородными членами предложения; правильную расстановку знаков препинания в ССП и в </a:t>
            </a:r>
            <a:r>
              <a:rPr lang="ru-RU" dirty="0" smtClean="0"/>
              <a:t>простом </a:t>
            </a:r>
            <a:r>
              <a:rPr lang="ru-RU" dirty="0"/>
              <a:t>предложении с однородными членами, связанными сочинительными союзами.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вновь учиться </a:t>
            </a:r>
            <a:r>
              <a:rPr lang="ru-RU" dirty="0"/>
              <a:t>работать с текстом, определять  ее тему и </a:t>
            </a:r>
            <a:r>
              <a:rPr lang="ru-RU" dirty="0" err="1"/>
              <a:t>микротему</a:t>
            </a:r>
            <a:r>
              <a:rPr lang="ru-RU" dirty="0"/>
              <a:t> частей, </a:t>
            </a:r>
            <a:r>
              <a:rPr lang="ru-RU" dirty="0" smtClean="0"/>
              <a:t>применять способы сжатия текста.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8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5693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кни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3860800"/>
            <a:ext cx="31115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1"/>
              <a:t/>
            </a:r>
            <a:br>
              <a:rPr lang="ru-RU" sz="1600" b="1"/>
            </a:br>
            <a:r>
              <a:rPr lang="ru-RU" sz="1600" b="1">
                <a:solidFill>
                  <a:srgbClr val="CC0000"/>
                </a:solidFill>
              </a:rPr>
              <a:t>ЖИТИЕ И ЧУДЕСА</a:t>
            </a:r>
            <a:r>
              <a:rPr lang="ru-RU" sz="4000" b="1">
                <a:solidFill>
                  <a:srgbClr val="CC0000"/>
                </a:solidFill>
              </a:rPr>
              <a:t> </a:t>
            </a:r>
            <a:br>
              <a:rPr lang="ru-RU" sz="4000" b="1">
                <a:solidFill>
                  <a:srgbClr val="CC0000"/>
                </a:solidFill>
              </a:rPr>
            </a:br>
            <a:r>
              <a:rPr lang="ru-RU" sz="1600" b="1">
                <a:solidFill>
                  <a:srgbClr val="CC0000"/>
                </a:solidFill>
              </a:rPr>
              <a:t>ПРЕПОДОБНОГО СЕРГИЯ ИГУМЕНА РАДОНЕЖСКОГО,</a:t>
            </a:r>
            <a:br>
              <a:rPr lang="ru-RU" sz="1600" b="1">
                <a:solidFill>
                  <a:srgbClr val="CC0000"/>
                </a:solidFill>
              </a:rPr>
            </a:br>
            <a:r>
              <a:rPr lang="ru-RU" sz="1600" b="1">
                <a:solidFill>
                  <a:srgbClr val="CC0000"/>
                </a:solidFill>
              </a:rPr>
              <a:t>записанные преподобным Епифанием Премудрым, </a:t>
            </a:r>
            <a:br>
              <a:rPr lang="ru-RU" sz="1600" b="1">
                <a:solidFill>
                  <a:srgbClr val="CC0000"/>
                </a:solidFill>
              </a:rPr>
            </a:br>
            <a:r>
              <a:rPr lang="ru-RU" sz="1600" b="1">
                <a:solidFill>
                  <a:srgbClr val="CC0000"/>
                </a:solidFill>
              </a:rPr>
              <a:t>иеромонахом Пахомием Логофетом и старцем Симоном Азарьиным.</a:t>
            </a:r>
            <a:r>
              <a:rPr lang="ru-RU" sz="4000" b="1"/>
              <a:t/>
            </a:r>
            <a:br>
              <a:rPr lang="ru-RU" sz="4000" b="1"/>
            </a:br>
            <a:endParaRPr lang="ru-RU" sz="4000" b="1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844824"/>
            <a:ext cx="4484687" cy="4536926"/>
          </a:xfrm>
        </p:spPr>
        <p:txBody>
          <a:bodyPr rtlCol="0">
            <a:normAutofit fontScale="92500" lnSpcReduction="10000"/>
          </a:bodyPr>
          <a:lstStyle/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ЧУДО ДО РОЖДЕНИЯ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О ТОМ, КАК ВАРФОЛОМЕЮ    БЫЛО ДАРОВАНО     ПОЗНАНИЕ ГРАМОТЫ ОТ БОГА, А НЕ ОТ ЛЮДЕЙ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ОБ ОТРОЧЕСТВЕ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НАЧАЛО </a:t>
            </a:r>
            <a:r>
              <a:rPr lang="ru-RU" sz="2000" b="1" dirty="0" smtClean="0">
                <a:solidFill>
                  <a:srgbClr val="3333CC"/>
                </a:solidFill>
              </a:rPr>
              <a:t>МОНАШЕСКОЙ </a:t>
            </a:r>
            <a:r>
              <a:rPr lang="ru-RU" sz="2000" b="1" dirty="0">
                <a:solidFill>
                  <a:srgbClr val="3333CC"/>
                </a:solidFill>
              </a:rPr>
              <a:t>ЖИЗНИ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ОБРАЗОВАНИЕ ТРОИЦЕ – СЕРГИЕВОГО МОНАСТЫРЯ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ОБЩЕСТВЕННОЕ СЛУЖЕНИЕ СЕРГИЯ РАДОНЕЖСКОГО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СТАРОСТЬ И КОНЧИНА ПРЕПОДОБНОГО СЕРГИЯ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rgbClr val="3333CC"/>
                </a:solidFill>
              </a:rPr>
              <a:t>ОБРЕТЕНИЕ НЕТЛЕННЫХ МОЩЕЙ СВЯТОГО</a:t>
            </a:r>
          </a:p>
          <a:p>
            <a:pPr marL="533400" indent="-533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65232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87137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8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i="1" smtClean="0">
              <a:solidFill>
                <a:srgbClr val="666633"/>
              </a:solidFill>
              <a:latin typeface="Monotype Corsiva" pitchFamily="66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Рисунок1 бб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72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107950" y="1052513"/>
            <a:ext cx="8856663" cy="5184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338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        Это было давным-давно, в Х</a:t>
            </a:r>
            <a:r>
              <a:rPr lang="en-US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IV </a:t>
            </a:r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веке.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В одном селе, недалеко от города Ростова Великого,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родился мальчик Варфоломей. Он рос скромным,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тихим и услужливым, старался всем  помочь .</a:t>
            </a:r>
          </a:p>
        </p:txBody>
      </p:sp>
      <p:sp>
        <p:nvSpPr>
          <p:cNvPr id="18439" name="WordArt 7"/>
          <p:cNvSpPr>
            <a:spLocks noChangeArrowheads="1" noChangeShapeType="1" noTextEdit="1"/>
          </p:cNvSpPr>
          <p:nvPr/>
        </p:nvSpPr>
        <p:spPr bwMode="auto">
          <a:xfrm flipV="1">
            <a:off x="468313" y="5518150"/>
            <a:ext cx="7848600" cy="46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i="1" smtClean="0">
              <a:solidFill>
                <a:srgbClr val="666633"/>
              </a:solidFill>
              <a:latin typeface="Monotype Corsiva" pitchFamily="66" charset="0"/>
            </a:endParaRPr>
          </a:p>
        </p:txBody>
      </p:sp>
      <p:sp>
        <p:nvSpPr>
          <p:cNvPr id="47106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 descr="Рисунок1 бб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972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468313" y="1052513"/>
            <a:ext cx="8280400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29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        </a:t>
            </a:r>
          </a:p>
        </p:txBody>
      </p:sp>
      <p:sp>
        <p:nvSpPr>
          <p:cNvPr id="18439" name="WordArt 7"/>
          <p:cNvSpPr>
            <a:spLocks noChangeArrowheads="1" noChangeShapeType="1" noTextEdit="1"/>
          </p:cNvSpPr>
          <p:nvPr/>
        </p:nvSpPr>
        <p:spPr bwMode="auto">
          <a:xfrm>
            <a:off x="107950" y="765175"/>
            <a:ext cx="8640763" cy="5616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       Да вот беда: не даётся мальчику учёба в школе.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Память хорошая, а буквы запомнить не может.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Учитель его наказывал, ребята над ним посмеивались,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а Варфоломей горевал , но ничего не мог поделать.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Рисунок1 бб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208963" cy="5759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  И вот однажды летом, когда Варфоломей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искал коней в лесу, он вдруг увидел на поляне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старенького монаха с длинной белой бородой.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Он ласково подозвал к себе мальчика.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4" descr="Рисунок1 ббд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-227013" y="-30163"/>
            <a:ext cx="9721851" cy="6858001"/>
          </a:xfrm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107950" y="2924175"/>
            <a:ext cx="92170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- Теперь умеешь. Читай! - говорил старец.    Варфоломей и сам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не понимал , как это у него выходит.  Но он ... читал!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Уходя, старец сказал родителям,  что их сын будет велик перед Богом.</a:t>
            </a:r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785225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        Варфоломей рассказал старцу о своей беде,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а потом позвал к себе. Перед обедом старец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велел Варфоломею взять книгу и читать. </a:t>
            </a:r>
          </a:p>
          <a:p>
            <a:r>
              <a:rPr lang="ru-RU" sz="12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Мальчик чуть не заплакал.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u="sng" dirty="0" smtClean="0"/>
              <a:t>Четыре великих дела Сергия Радонежского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/>
              <a:t>1 </a:t>
            </a:r>
            <a:r>
              <a:rPr lang="ru-RU" b="1" i="1" dirty="0"/>
              <a:t>дело</a:t>
            </a:r>
            <a:r>
              <a:rPr lang="ru-RU" i="1" dirty="0"/>
              <a:t>: Создание и распространение нового типа монастырей.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2 дело:</a:t>
            </a:r>
            <a:r>
              <a:rPr lang="ru-RU" i="1" dirty="0"/>
              <a:t> Начало освобождения от татаро-монгольского ига.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3 дело: </a:t>
            </a:r>
            <a:r>
              <a:rPr lang="ru-RU" i="1" dirty="0"/>
              <a:t>Осмысливание и распространение на Руси вероучений о Святой Троице.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4 дело</a:t>
            </a:r>
            <a:r>
              <a:rPr lang="ru-RU" i="1" dirty="0"/>
              <a:t>: </a:t>
            </a:r>
            <a:r>
              <a:rPr lang="ru-RU" i="1" dirty="0" smtClean="0"/>
              <a:t>Создание </a:t>
            </a:r>
            <a:r>
              <a:rPr lang="ru-RU" i="1" dirty="0"/>
              <a:t>духовно-нравственного и культурного центра Руси (Троице-Сергиевой лавры”.</a:t>
            </a:r>
            <a:r>
              <a:rPr lang="ru-RU" dirty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1793289" y="4725144"/>
            <a:ext cx="6512511" cy="1728192"/>
          </a:xfrm>
        </p:spPr>
        <p:txBody>
          <a:bodyPr/>
          <a:lstStyle/>
          <a:p>
            <a:r>
              <a:rPr lang="ru-RU" sz="2000" dirty="0" smtClean="0">
                <a:latin typeface="Arial Black" pitchFamily="34" charset="0"/>
              </a:rPr>
              <a:t/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Торжества, посвященные 700-летию со дня рождения преподобного Сергия Радонежского, прошли 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16-18 июля 2014г. практически во всех регионах страны</a:t>
            </a:r>
            <a:r>
              <a:rPr lang="ru-RU" sz="2000" dirty="0" smtClean="0"/>
              <a:t>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56324" name="Рисунок 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6133" y="116633"/>
            <a:ext cx="4993939" cy="2853680"/>
          </a:xfrm>
          <a:noFill/>
          <a:ln/>
        </p:spPr>
      </p:pic>
      <p:pic>
        <p:nvPicPr>
          <p:cNvPr id="56325" name="Picture 9" descr="480px-Russia-Sergiev_Posad-Troitse-Sergiyeva_Lavra_Panoram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2924944"/>
            <a:ext cx="859007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CC"/>
                </a:solidFill>
              </a:rPr>
              <a:t>На практике проверить можно точно, </a:t>
            </a:r>
            <a:br>
              <a:rPr lang="ru-RU" sz="2400" b="1" smtClean="0">
                <a:solidFill>
                  <a:srgbClr val="0000CC"/>
                </a:solidFill>
              </a:rPr>
            </a:br>
            <a:r>
              <a:rPr lang="ru-RU" sz="2400" b="1" smtClean="0">
                <a:solidFill>
                  <a:srgbClr val="0000CC"/>
                </a:solidFill>
              </a:rPr>
              <a:t>кто смог теорию усвоить прочно.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sz="quarter" idx="13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b="1" smtClean="0">
                <a:solidFill>
                  <a:srgbClr val="FF0000"/>
                </a:solidFill>
              </a:rPr>
              <a:t>А)Цифровой диктант                  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950" y="1238250"/>
          <a:ext cx="8856984" cy="525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89680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1)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9)</a:t>
                      </a:r>
                      <a:endParaRPr lang="ru-RU" sz="3600" dirty="0"/>
                    </a:p>
                  </a:txBody>
                  <a:tcPr/>
                </a:tc>
              </a:tr>
              <a:tr h="62776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10) </a:t>
                      </a:r>
                      <a:endParaRPr lang="ru-RU" sz="3600" dirty="0"/>
                    </a:p>
                  </a:txBody>
                  <a:tcPr/>
                </a:tc>
              </a:tr>
              <a:tr h="62776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3)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12)</a:t>
                      </a:r>
                      <a:endParaRPr lang="ru-RU" sz="3600" dirty="0"/>
                    </a:p>
                  </a:txBody>
                  <a:tcPr/>
                </a:tc>
              </a:tr>
              <a:tr h="89680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4)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15)</a:t>
                      </a:r>
                      <a:endParaRPr lang="ru-RU" sz="3600" dirty="0"/>
                    </a:p>
                  </a:txBody>
                  <a:tcPr/>
                </a:tc>
              </a:tr>
              <a:tr h="62776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5)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16)</a:t>
                      </a:r>
                      <a:endParaRPr lang="ru-RU" sz="3600" dirty="0"/>
                    </a:p>
                  </a:txBody>
                  <a:tcPr/>
                </a:tc>
              </a:tr>
              <a:tr h="8968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6)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19) </a:t>
                      </a:r>
                      <a:endParaRPr lang="ru-RU" sz="3600" dirty="0"/>
                    </a:p>
                  </a:txBody>
                  <a:tcPr/>
                </a:tc>
              </a:tr>
              <a:tr h="62776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7)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20), 21)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CC"/>
                </a:solidFill>
              </a:rPr>
              <a:t>СИНКВЕЙН</a:t>
            </a:r>
            <a:r>
              <a:rPr lang="ru-RU" b="1" dirty="0">
                <a:solidFill>
                  <a:srgbClr val="0000CC"/>
                </a:solidFill>
              </a:rPr>
              <a:t/>
            </a:r>
            <a:br>
              <a:rPr lang="ru-RU" b="1" dirty="0">
                <a:solidFill>
                  <a:srgbClr val="0000CC"/>
                </a:solidFill>
              </a:rPr>
            </a:b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9244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/>
              <a:t>Духовный </a:t>
            </a:r>
            <a:r>
              <a:rPr lang="ru-RU" b="1" i="1" dirty="0"/>
              <a:t>портрет Сергия </a:t>
            </a:r>
            <a:r>
              <a:rPr lang="ru-RU" b="1" i="1" dirty="0" smtClean="0"/>
              <a:t>Радонежского: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u="sng" dirty="0"/>
              <a:t>Сергий Радонежский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Праведник, </a:t>
            </a:r>
            <a:r>
              <a:rPr lang="ru-RU" dirty="0"/>
              <a:t>защитник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Мудрый, милосердный, </a:t>
            </a:r>
            <a:r>
              <a:rPr lang="ru-RU" dirty="0"/>
              <a:t>идеальный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u="sng" dirty="0" smtClean="0"/>
              <a:t>Исцелял</a:t>
            </a:r>
            <a:r>
              <a:rPr lang="ru-RU" dirty="0" smtClean="0"/>
              <a:t> от болезней, </a:t>
            </a:r>
            <a:r>
              <a:rPr lang="ru-RU" u="sng" dirty="0" smtClean="0"/>
              <a:t>радел</a:t>
            </a:r>
            <a:r>
              <a:rPr lang="ru-RU" dirty="0" smtClean="0"/>
              <a:t> </a:t>
            </a:r>
            <a:r>
              <a:rPr lang="ru-RU" dirty="0"/>
              <a:t>за православную </a:t>
            </a:r>
            <a:r>
              <a:rPr lang="ru-RU" dirty="0" smtClean="0"/>
              <a:t>веру, </a:t>
            </a:r>
            <a:r>
              <a:rPr lang="ru-RU" dirty="0"/>
              <a:t>самоотверженно </a:t>
            </a:r>
            <a:r>
              <a:rPr lang="ru-RU" u="sng" dirty="0"/>
              <a:t>помогал</a:t>
            </a:r>
            <a:r>
              <a:rPr lang="ru-RU" dirty="0"/>
              <a:t> </a:t>
            </a:r>
            <a:r>
              <a:rPr lang="ru-RU" dirty="0" smtClean="0"/>
              <a:t>людям, </a:t>
            </a:r>
            <a:r>
              <a:rPr lang="ru-RU" u="sng" dirty="0" smtClean="0"/>
              <a:t>служил </a:t>
            </a:r>
            <a:r>
              <a:rPr lang="ru-RU" dirty="0" smtClean="0"/>
              <a:t>народу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Сергий Радонежский - образец </a:t>
            </a:r>
            <a:r>
              <a:rPr lang="ru-RU" dirty="0"/>
              <a:t>нравственных и духовных </a:t>
            </a:r>
            <a:r>
              <a:rPr lang="ru-RU" dirty="0" smtClean="0"/>
              <a:t>ценностей.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 descr="album_0506103925_51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249238"/>
            <a:ext cx="3095625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4" descr="47ef2c49d8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692150"/>
            <a:ext cx="1804987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5" descr="77ab8a4d56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284538"/>
            <a:ext cx="2713038" cy="2260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53252" name="Text Box 7"/>
          <p:cNvSpPr txBox="1">
            <a:spLocks noChangeArrowheads="1"/>
          </p:cNvSpPr>
          <p:nvPr/>
        </p:nvSpPr>
        <p:spPr bwMode="auto">
          <a:xfrm>
            <a:off x="1908175" y="2708275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Класс!</a:t>
            </a:r>
          </a:p>
        </p:txBody>
      </p:sp>
      <p:sp>
        <p:nvSpPr>
          <p:cNvPr id="53253" name="Text Box 8"/>
          <p:cNvSpPr txBox="1">
            <a:spLocks noChangeArrowheads="1"/>
          </p:cNvSpPr>
          <p:nvPr/>
        </p:nvSpPr>
        <p:spPr bwMode="auto">
          <a:xfrm>
            <a:off x="6156325" y="2708275"/>
            <a:ext cx="2160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Ничего нового</a:t>
            </a:r>
          </a:p>
        </p:txBody>
      </p:sp>
      <p:sp>
        <p:nvSpPr>
          <p:cNvPr id="53254" name="Text Box 9"/>
          <p:cNvSpPr txBox="1">
            <a:spLocks noChangeArrowheads="1"/>
          </p:cNvSpPr>
          <p:nvPr/>
        </p:nvSpPr>
        <p:spPr bwMode="auto">
          <a:xfrm>
            <a:off x="1979613" y="6021388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скучно</a:t>
            </a:r>
          </a:p>
        </p:txBody>
      </p:sp>
      <p:pic>
        <p:nvPicPr>
          <p:cNvPr id="53255" name="Picture 10" descr="iCAD5T0A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3573463"/>
            <a:ext cx="2057400" cy="22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Text Box 11"/>
          <p:cNvSpPr txBox="1">
            <a:spLocks noChangeArrowheads="1"/>
          </p:cNvSpPr>
          <p:nvPr/>
        </p:nvSpPr>
        <p:spPr bwMode="auto">
          <a:xfrm>
            <a:off x="5651500" y="6237288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Скорее в библиотеку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Домашнее задание</a:t>
            </a:r>
          </a:p>
        </p:txBody>
      </p:sp>
      <p:sp>
        <p:nvSpPr>
          <p:cNvPr id="54274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ru-RU" b="1" dirty="0" smtClean="0"/>
          </a:p>
          <a:p>
            <a:pPr marL="0" indent="0" eaLnBrk="1" hangingPunct="1">
              <a:buFont typeface="Arial" charset="0"/>
              <a:buNone/>
            </a:pPr>
            <a:endParaRPr lang="ru-RU" b="1" dirty="0"/>
          </a:p>
          <a:p>
            <a:pPr marL="0" indent="0" eaLnBrk="1" hangingPunct="1">
              <a:buFont typeface="Arial" charset="0"/>
              <a:buNone/>
            </a:pPr>
            <a:r>
              <a:rPr lang="ru-RU" b="1" dirty="0" smtClean="0"/>
              <a:t>П.16, Упр. 73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CC"/>
                </a:solidFill>
              </a:rPr>
              <a:t>На практике проверить можно точно, </a:t>
            </a:r>
            <a:br>
              <a:rPr lang="ru-RU" sz="2400" b="1" smtClean="0">
                <a:solidFill>
                  <a:srgbClr val="0000CC"/>
                </a:solidFill>
              </a:rPr>
            </a:br>
            <a:r>
              <a:rPr lang="ru-RU" sz="2400" b="1" smtClean="0">
                <a:solidFill>
                  <a:srgbClr val="0000CC"/>
                </a:solidFill>
              </a:rPr>
              <a:t>кто смог теорию усвоить прочно.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sz="quarter" idx="13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b="1" smtClean="0">
                <a:solidFill>
                  <a:srgbClr val="FF0000"/>
                </a:solidFill>
              </a:rPr>
              <a:t>А)Цифровой диктант                  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950" y="1238250"/>
          <a:ext cx="8856984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6061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 </a:t>
                      </a:r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Сложносочиненное предложение -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9) это сложное предложение, части которого связаны сочинительной связью.</a:t>
                      </a:r>
                      <a:endParaRPr lang="ru-RU" sz="16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2.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Части сложносочиненного предложения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10) равноправны по смыслу.</a:t>
                      </a:r>
                      <a:endParaRPr lang="ru-RU" sz="1600" dirty="0"/>
                    </a:p>
                  </a:txBody>
                  <a:tcPr/>
                </a:tc>
              </a:tr>
              <a:tr h="52881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3. 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Союзы, соединяющие части ССП, делятся на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12) соединительные, противительные и разделительные.</a:t>
                      </a:r>
                      <a:endParaRPr lang="ru-RU" sz="1600" dirty="0"/>
                    </a:p>
                  </a:txBody>
                  <a:tcPr/>
                </a:tc>
              </a:tr>
              <a:tr h="66977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4.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сложносочиненном предложении с соединительными союзами 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и, да, ни-ни, тоже, также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15)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перечисляются события, происходящие одновременно или последовательно.</a:t>
                      </a:r>
                      <a:endParaRPr lang="ru-RU" sz="1600" dirty="0"/>
                    </a:p>
                  </a:txBody>
                  <a:tcPr/>
                </a:tc>
              </a:tr>
              <a:tr h="56689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5.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ССП с противительными союзами 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а, но, да, однако, же, зато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16)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вторая часть противопоставлена первой.</a:t>
                      </a:r>
                      <a:endParaRPr lang="ru-RU" sz="1600" dirty="0"/>
                    </a:p>
                  </a:txBody>
                  <a:tcPr/>
                </a:tc>
              </a:tr>
              <a:tr h="779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6.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ССП с разделительными союзами 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или, либо, то - то, не то – не то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19) сообщают о чередующихся событиях или указывают на то, что из нескольких событий возможно только одно.</a:t>
                      </a:r>
                      <a:endParaRPr lang="ru-RU" sz="1600" dirty="0"/>
                    </a:p>
                  </a:txBody>
                  <a:tcPr/>
                </a:tc>
              </a:tr>
              <a:tr h="62776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7.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ССП с соединительным союзом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запятая не ставится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20)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если одна из частей  сложного предложения имеет значение результативности, быстрой смены действий.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21)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имеется общий второстепенный член предложения.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sz="3100" b="1" smtClean="0">
                <a:solidFill>
                  <a:srgbClr val="FF0000"/>
                </a:solidFill>
              </a:rPr>
              <a:t>Б) Конструирование предложений</a:t>
            </a:r>
            <a:r>
              <a:rPr lang="ru-RU" sz="3100" smtClean="0">
                <a:solidFill>
                  <a:srgbClr val="FF0000"/>
                </a:solidFill>
              </a:rPr>
              <a:t> 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08050"/>
            <a:ext cx="8229600" cy="521811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Синтаксические </a:t>
            </a:r>
            <a:r>
              <a:rPr lang="ru-RU" b="1" dirty="0" smtClean="0"/>
              <a:t>синонимы </a:t>
            </a:r>
            <a:r>
              <a:rPr lang="ru-RU" dirty="0" smtClean="0"/>
              <a:t>– параллельные синтаксические конструкции, имеющие разное построение, но совпадающие по своему значению.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dirty="0" smtClean="0"/>
              <a:t>Когда </a:t>
            </a:r>
            <a:r>
              <a:rPr lang="ru-RU" dirty="0"/>
              <a:t>это бывает? Ласточки летают низко. Рыба не клюет</a:t>
            </a:r>
            <a:r>
              <a:rPr lang="ru-RU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</a:t>
            </a:r>
            <a:r>
              <a:rPr lang="ru-RU" dirty="0"/>
              <a:t>) Когда это случается? Обязательно зуб </a:t>
            </a:r>
            <a:r>
              <a:rPr lang="ru-RU" dirty="0" smtClean="0"/>
              <a:t>   заноет</a:t>
            </a:r>
            <a:r>
              <a:rPr lang="ru-RU" dirty="0"/>
              <a:t>. Рука </a:t>
            </a:r>
            <a:r>
              <a:rPr lang="ru-RU" dirty="0" err="1"/>
              <a:t>разболится</a:t>
            </a:r>
            <a:r>
              <a:rPr lang="ru-RU" dirty="0"/>
              <a:t>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CC"/>
                </a:solidFill>
              </a:rPr>
              <a:t>Колокольный звон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038600" y="2163763"/>
            <a:ext cx="609600" cy="609600"/>
          </a:xfrm>
        </p:spPr>
      </p:pic>
      <p:pic>
        <p:nvPicPr>
          <p:cNvPr id="1026" name="Picture 2" descr="F:\К открытому уроку 9 класс\Открытый урок 07.10.2014г\6CAWQ46ZKCA8SKIEWCA6BO6FCCASCX68RCA9I8MSHCAQ43XJ9CA7LX72ACAA1V03DCAN3TTEVCAZZ9I94CAVYRU5ACAIQPRHSCAVFOGLUCAQ2HM63CA95D5JCCAG3DAC1CAJTASRGCA1IT335CAAJZS13CA9NHG1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268413"/>
            <a:ext cx="856932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80288" y="3413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7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87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CC"/>
                </a:solidFill>
              </a:rPr>
              <a:t>Словарь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196975"/>
            <a:ext cx="8229600" cy="53276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Летописец - </a:t>
            </a:r>
            <a:r>
              <a:rPr lang="ru-RU" dirty="0"/>
              <a:t>составитель в XI-XVII вв. погодной записи исторических событий.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Набат </a:t>
            </a:r>
            <a:r>
              <a:rPr lang="ru-RU" dirty="0" smtClean="0"/>
              <a:t>–</a:t>
            </a:r>
            <a:r>
              <a:rPr lang="ru-RU" dirty="0"/>
              <a:t> удары в колокол как сигнал к сбору людей в случае пожара, тревоги. </a:t>
            </a:r>
            <a:r>
              <a:rPr lang="ru-RU" b="1" dirty="0"/>
              <a:t>В переносном</a:t>
            </a:r>
            <a:r>
              <a:rPr lang="ru-RU" dirty="0"/>
              <a:t> значении: о тревожном призыве на помощь, о необходимости срочного вмешательства во что-нибудь.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Интервент </a:t>
            </a:r>
            <a:r>
              <a:rPr lang="ru-RU" b="1" dirty="0"/>
              <a:t>- </a:t>
            </a:r>
            <a:r>
              <a:rPr lang="ru-RU" dirty="0"/>
              <a:t>участник преимущественно вооруженного вмешательства одного или нескольких государств во внутренние дела какой-нибудь страны.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Ратник - в</a:t>
            </a:r>
            <a:r>
              <a:rPr lang="ru-RU" dirty="0"/>
              <a:t> старину человек, который воевал, сражался с врагами.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00CC"/>
                </a:solidFill>
              </a:rPr>
              <a:t>О колокольном звоне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981075"/>
            <a:ext cx="8229600" cy="5543550"/>
          </a:xfrm>
        </p:spPr>
        <p:txBody>
          <a:bodyPr rtlCol="0">
            <a:normAutofit fontScale="550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</a:t>
            </a:r>
            <a:r>
              <a:rPr lang="ru-RU" sz="3800" dirty="0"/>
              <a:t>1) Любила Русь колокольный звон. 2) Уже в первой половине четырнадцатого века (а возможно, много раньше, но сведений нет) колокола делали в Москве и Новгороде. 3) Новгородская летопись в 1342 году отметила: “…архиепископ Василий велел слить колокол великий к святой Софии и привел мастера из Москвы, человека почтенного, по имени Борис. 4)Этот же Борис, по словам летописца, отливал колокола для Москвы и других городов, и именно он, освоив мастерство, положил начало литью колоколов в России. 5) Церковные колокола, звучавшие на десятки верст, были своеобразным эпическим оркестром, музыкой для всех, грандиозным музыкальным инструментом. 6) Многие века колокольный звон сопутствовал народный жизни: оповещал о приближении врага, созывал ратников на битву, был криком о помощи во время бедствия, приветствовал победоносные полки, вносил в праздники веселье и торжественность.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        </a:t>
            </a:r>
            <a:r>
              <a:rPr lang="ru-RU" sz="3800" dirty="0"/>
              <a:t>7) Радостным мелодичным звоном встретила Москва воинов, возвратившихся с Куликова поля. 8) Под колокольный звон проходили по Москве ополчения Минина и Пожарского, изгнавшие интервентов из столицы.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822960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00CC"/>
                </a:solidFill>
              </a:rPr>
              <a:t/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Вопросы </a:t>
            </a:r>
            <a:r>
              <a:rPr lang="ru-RU" sz="3600" b="1" dirty="0">
                <a:solidFill>
                  <a:srgbClr val="0000CC"/>
                </a:solidFill>
              </a:rPr>
              <a:t>и задания к тексту: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484783"/>
            <a:ext cx="8229600" cy="4641379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dirty="0"/>
              <a:t>. Выпишите </a:t>
            </a:r>
            <a:r>
              <a:rPr lang="ru-RU" b="1" dirty="0"/>
              <a:t>грамматическую основу </a:t>
            </a:r>
            <a:r>
              <a:rPr lang="ru-RU" dirty="0"/>
              <a:t>2-го предложения</a:t>
            </a:r>
            <a:r>
              <a:rPr lang="ru-RU" dirty="0" smtClean="0"/>
              <a:t>. (ОГЭ: №8)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 В 1 абзаце найдите ССП, укажите номер этого предложения</a:t>
            </a:r>
            <a:r>
              <a:rPr lang="ru-RU" dirty="0" smtClean="0"/>
              <a:t>. (ОГЭ: №12)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 В 1 абзаце найдите предложение со вставной конструкцией</a:t>
            </a:r>
            <a:r>
              <a:rPr lang="ru-RU" dirty="0" smtClean="0"/>
              <a:t>. (ОГЭ: №10)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 В 4 предложении найдите слово с чередующейся гласной в корне.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 Какой вид связи использован в словосочетании </a:t>
            </a:r>
            <a:r>
              <a:rPr lang="ru-RU" b="1" i="1" dirty="0"/>
              <a:t>колокольный звон </a:t>
            </a:r>
            <a:r>
              <a:rPr lang="ru-RU" dirty="0"/>
              <a:t>в предложении 6</a:t>
            </a:r>
            <a:r>
              <a:rPr lang="ru-RU" dirty="0" smtClean="0"/>
              <a:t>. (ОГЭ: №7)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458</TotalTime>
  <Words>1086</Words>
  <Application>Microsoft Office PowerPoint</Application>
  <PresentationFormat>Экран (4:3)</PresentationFormat>
  <Paragraphs>148</Paragraphs>
  <Slides>32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Альфира Абильевна Михайлова,  учитель русского языка и литературы,  МАОУ Каскаринская средняя общеобразовательная школа,  село Каскара Тюменского района Тюменской области</vt:lpstr>
      <vt:lpstr>Цель: обобщить и систематизировать материал о сложносочинённых предложениях. </vt:lpstr>
      <vt:lpstr>На практике проверить можно точно,  кто смог теорию усвоить прочно.</vt:lpstr>
      <vt:lpstr>На практике проверить можно точно,  кто смог теорию усвоить прочно.</vt:lpstr>
      <vt:lpstr>Б) Конструирование предложений </vt:lpstr>
      <vt:lpstr>Колокольный звон</vt:lpstr>
      <vt:lpstr>Словарь урока</vt:lpstr>
      <vt:lpstr>О колокольном звоне</vt:lpstr>
      <vt:lpstr> Вопросы и задания к тексту:  </vt:lpstr>
      <vt:lpstr>Проверь себя</vt:lpstr>
      <vt:lpstr>Пословицы о колоколе </vt:lpstr>
      <vt:lpstr>Фразеологизмы </vt:lpstr>
      <vt:lpstr>Презентация PowerPoint</vt:lpstr>
      <vt:lpstr>Презентация PowerPoint</vt:lpstr>
      <vt:lpstr>Троице – Сергиева Лавра</vt:lpstr>
      <vt:lpstr>Храмы Сергия Радонежского в Белгородской области</vt:lpstr>
      <vt:lpstr>Презентация PowerPoint</vt:lpstr>
      <vt:lpstr>Сергий Радонежский</vt:lpstr>
      <vt:lpstr>Сергий Радонежский</vt:lpstr>
      <vt:lpstr>Презентация PowerPoint</vt:lpstr>
      <vt:lpstr> ЖИТИЕ И ЧУДЕСА  ПРЕПОДОБНОГО СЕРГИЯ ИГУМЕНА РАДОНЕЖСКОГО, записанные преподобным Епифанием Премудрым,  иеромонахом Пахомием Логофетом и старцем Симоном Азарьиным.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Четыре великих дела Сергия Радонежского </vt:lpstr>
      <vt:lpstr> Торжества, посвященные 700-летию со дня рождения преподобного Сергия Радонежского, прошли  16-18 июля 2014г. практически во всех регионах страны. </vt:lpstr>
      <vt:lpstr> СИНКВЕЙН 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Lenova</dc:creator>
  <cp:lastModifiedBy>Lenova</cp:lastModifiedBy>
  <cp:revision>41</cp:revision>
  <dcterms:created xsi:type="dcterms:W3CDTF">2014-10-05T10:35:16Z</dcterms:created>
  <dcterms:modified xsi:type="dcterms:W3CDTF">2014-11-09T15:49:24Z</dcterms:modified>
</cp:coreProperties>
</file>